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2" name="Shape 6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jpe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 descr="Image 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1"/>
            <a:ext cx="2666557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9050">
            <a:solidFill>
              <a:srgbClr val="00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9" name="Image 8" descr="Imag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8150" y="1436687"/>
            <a:ext cx="1595438" cy="51911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44562" y="230188"/>
            <a:ext cx="582613" cy="48418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cture 10" descr="Picture 1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17488" y="860425"/>
            <a:ext cx="2038351" cy="382589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itle Text"/>
          <p:cNvSpPr txBox="1"/>
          <p:nvPr>
            <p:ph type="title"/>
          </p:nvPr>
        </p:nvSpPr>
        <p:spPr>
          <a:xfrm>
            <a:off x="3064934" y="1696452"/>
            <a:ext cx="8954614" cy="178493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3064934" y="3711542"/>
            <a:ext cx="8954614" cy="1466297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xfrm>
            <a:off x="11760339" y="6343322"/>
            <a:ext cx="258624" cy="248306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n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</a:t>
            </a:r>
          </a:p>
        </p:txBody>
      </p:sp>
      <p:sp>
        <p:nvSpPr>
          <p:cNvPr id="3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 21" descr="Image 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34364"/>
            <a:ext cx="5629275" cy="188595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" name="Image 22" descr="Image 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42489" y="5710818"/>
            <a:ext cx="9553576" cy="1162051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Rectangle 5"/>
          <p:cNvSpPr/>
          <p:nvPr/>
        </p:nvSpPr>
        <p:spPr>
          <a:xfrm>
            <a:off x="241300" y="1882775"/>
            <a:ext cx="203200" cy="207963"/>
          </a:xfrm>
          <a:prstGeom prst="rect">
            <a:avLst/>
          </a:prstGeom>
          <a:solidFill>
            <a:srgbClr val="C40240"/>
          </a:solidFill>
          <a:ln w="12700">
            <a:solidFill>
              <a:srgbClr val="C4024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3" name="Rectangle 6"/>
          <p:cNvSpPr/>
          <p:nvPr/>
        </p:nvSpPr>
        <p:spPr>
          <a:xfrm>
            <a:off x="241300" y="2270125"/>
            <a:ext cx="203200" cy="207963"/>
          </a:xfrm>
          <a:prstGeom prst="rect">
            <a:avLst/>
          </a:prstGeom>
          <a:solidFill>
            <a:srgbClr val="16386F"/>
          </a:solidFill>
          <a:ln w="12700">
            <a:solidFill>
              <a:srgbClr val="16386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4" name="Rectangle 9"/>
          <p:cNvSpPr/>
          <p:nvPr/>
        </p:nvSpPr>
        <p:spPr>
          <a:xfrm>
            <a:off x="241300" y="2659063"/>
            <a:ext cx="203200" cy="207962"/>
          </a:xfrm>
          <a:prstGeom prst="rect">
            <a:avLst/>
          </a:prstGeom>
          <a:solidFill>
            <a:srgbClr val="EDA131"/>
          </a:solidFill>
          <a:ln w="12700">
            <a:solidFill>
              <a:srgbClr val="EDA13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5" name="Rectangle 10"/>
          <p:cNvSpPr/>
          <p:nvPr/>
        </p:nvSpPr>
        <p:spPr>
          <a:xfrm>
            <a:off x="241300" y="3046413"/>
            <a:ext cx="203200" cy="207962"/>
          </a:xfrm>
          <a:prstGeom prst="rect">
            <a:avLst/>
          </a:prstGeom>
          <a:solidFill>
            <a:srgbClr val="2794A1"/>
          </a:solidFill>
          <a:ln w="12700">
            <a:solidFill>
              <a:srgbClr val="2794A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6" name="Rectangle 11"/>
          <p:cNvSpPr/>
          <p:nvPr/>
        </p:nvSpPr>
        <p:spPr>
          <a:xfrm>
            <a:off x="241300" y="3433762"/>
            <a:ext cx="203200" cy="207962"/>
          </a:xfrm>
          <a:prstGeom prst="rect">
            <a:avLst/>
          </a:prstGeom>
          <a:solidFill>
            <a:srgbClr val="502480"/>
          </a:solidFill>
          <a:ln w="12700">
            <a:solidFill>
              <a:srgbClr val="50248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7" name="Rectangle 12"/>
          <p:cNvSpPr/>
          <p:nvPr/>
        </p:nvSpPr>
        <p:spPr>
          <a:xfrm>
            <a:off x="241300" y="3822700"/>
            <a:ext cx="203200" cy="207963"/>
          </a:xfrm>
          <a:prstGeom prst="rect">
            <a:avLst/>
          </a:prstGeom>
          <a:solidFill>
            <a:srgbClr val="5B8A2E"/>
          </a:solidFill>
          <a:ln w="12700">
            <a:solidFill>
              <a:srgbClr val="5B8A2E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8" name="Rectangle 13"/>
          <p:cNvSpPr/>
          <p:nvPr/>
        </p:nvSpPr>
        <p:spPr>
          <a:xfrm>
            <a:off x="241300" y="4210050"/>
            <a:ext cx="203200" cy="207963"/>
          </a:xfrm>
          <a:prstGeom prst="rect">
            <a:avLst/>
          </a:prstGeom>
          <a:solidFill>
            <a:srgbClr val="A6398A"/>
          </a:solidFill>
          <a:ln w="12700">
            <a:solidFill>
              <a:srgbClr val="A6398A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49" name="Image 15" descr="Image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74750" y="515937"/>
            <a:ext cx="1106488" cy="36036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2" name="Groupe 16"/>
          <p:cNvGrpSpPr/>
          <p:nvPr/>
        </p:nvGrpSpPr>
        <p:grpSpPr>
          <a:xfrm>
            <a:off x="615949" y="76200"/>
            <a:ext cx="2224090" cy="341313"/>
            <a:chOff x="0" y="0"/>
            <a:chExt cx="2224088" cy="341312"/>
          </a:xfrm>
        </p:grpSpPr>
        <p:pic>
          <p:nvPicPr>
            <p:cNvPr id="50" name="Picture 2" descr="Picture 2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388879" cy="3242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1" name="Picture 10" descr="Picture 10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504697" y="17023"/>
              <a:ext cx="1719392" cy="3242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jpe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23" descr="Image 2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34364"/>
            <a:ext cx="5629275" cy="18859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 21" descr="Image 2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42489" y="5710818"/>
            <a:ext cx="9553576" cy="1162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 15" descr="Image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74750" y="515937"/>
            <a:ext cx="1106488" cy="36036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" name="Groupe 16"/>
          <p:cNvGrpSpPr/>
          <p:nvPr/>
        </p:nvGrpSpPr>
        <p:grpSpPr>
          <a:xfrm>
            <a:off x="615949" y="76200"/>
            <a:ext cx="2224090" cy="341313"/>
            <a:chOff x="0" y="0"/>
            <a:chExt cx="2224088" cy="341312"/>
          </a:xfrm>
        </p:grpSpPr>
        <p:pic>
          <p:nvPicPr>
            <p:cNvPr id="5" name="Picture 2" descr="Picture 2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388879" cy="3242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Picture 10" descr="Picture 10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504697" y="17023"/>
              <a:ext cx="1719392" cy="3242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8" name="Plan"/>
          <p:cNvSpPr txBox="1"/>
          <p:nvPr>
            <p:ph type="title" hasCustomPrompt="1"/>
          </p:nvPr>
        </p:nvSpPr>
        <p:spPr>
          <a:xfrm>
            <a:off x="3117182" y="365125"/>
            <a:ext cx="8369969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Plan</a:t>
            </a:r>
          </a:p>
        </p:txBody>
      </p:sp>
      <p:sp>
        <p:nvSpPr>
          <p:cNvPr id="9" name="Body Level One…"/>
          <p:cNvSpPr txBox="1"/>
          <p:nvPr>
            <p:ph type="body" idx="1"/>
          </p:nvPr>
        </p:nvSpPr>
        <p:spPr>
          <a:xfrm>
            <a:off x="3117182" y="1825625"/>
            <a:ext cx="8369969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lide Number"/>
          <p:cNvSpPr txBox="1"/>
          <p:nvPr>
            <p:ph type="sldNum" sz="quarter" idx="2"/>
          </p:nvPr>
        </p:nvSpPr>
        <p:spPr>
          <a:xfrm>
            <a:off x="1122852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b="1"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45720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91440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137160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182880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alexandreprl/amak-exercise-drone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re 1"/>
          <p:cNvSpPr txBox="1"/>
          <p:nvPr>
            <p:ph type="ctrTitle"/>
          </p:nvPr>
        </p:nvSpPr>
        <p:spPr>
          <a:xfrm>
            <a:off x="3064934" y="1696452"/>
            <a:ext cx="8954614" cy="1784936"/>
          </a:xfrm>
          <a:prstGeom prst="rect">
            <a:avLst/>
          </a:prstGeom>
        </p:spPr>
        <p:txBody>
          <a:bodyPr/>
          <a:lstStyle/>
          <a:p>
            <a:pPr/>
            <a:r>
              <a:t>Essaim de drones</a:t>
            </a:r>
          </a:p>
        </p:txBody>
      </p:sp>
      <p:sp>
        <p:nvSpPr>
          <p:cNvPr id="65" name="Sous-titre 2"/>
          <p:cNvSpPr txBox="1"/>
          <p:nvPr>
            <p:ph type="subTitle" sz="quarter" idx="1"/>
          </p:nvPr>
        </p:nvSpPr>
        <p:spPr>
          <a:xfrm>
            <a:off x="3064933" y="3711542"/>
            <a:ext cx="8954615" cy="1466297"/>
          </a:xfrm>
          <a:prstGeom prst="rect">
            <a:avLst/>
          </a:prstGeom>
        </p:spPr>
        <p:txBody>
          <a:bodyPr/>
          <a:lstStyle/>
          <a:p>
            <a:pPr/>
            <a:r>
              <a:t>Formation AMAS Mai 2017</a:t>
            </a:r>
          </a:p>
          <a:p>
            <a:pPr/>
            <a:r>
              <a:t>Pierre Glize</a:t>
            </a:r>
          </a:p>
          <a:p>
            <a:pPr/>
            <a:r>
              <a:t>Alexandre Perles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re 1"/>
          <p:cNvSpPr txBox="1"/>
          <p:nvPr>
            <p:ph type="title"/>
          </p:nvPr>
        </p:nvSpPr>
        <p:spPr>
          <a:xfrm>
            <a:off x="3117181" y="365125"/>
            <a:ext cx="8369970" cy="13255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8" name="Espace réservé du contenu 2"/>
          <p:cNvSpPr txBox="1"/>
          <p:nvPr>
            <p:ph type="body" idx="1"/>
          </p:nvPr>
        </p:nvSpPr>
        <p:spPr>
          <a:xfrm>
            <a:off x="3117181" y="1825625"/>
            <a:ext cx="8369970" cy="4351338"/>
          </a:xfrm>
          <a:prstGeom prst="rect">
            <a:avLst/>
          </a:prstGeom>
        </p:spPr>
        <p:txBody>
          <a:bodyPr/>
          <a:lstStyle/>
          <a:p>
            <a:pPr/>
            <a:r>
              <a:t>Définition du Problème Global</a:t>
            </a:r>
          </a:p>
          <a:p>
            <a:pPr/>
            <a:r>
              <a:t>Démonstration</a:t>
            </a:r>
          </a:p>
          <a:p>
            <a:pPr/>
            <a:r>
              <a:t>Agentification</a:t>
            </a:r>
          </a:p>
          <a:p>
            <a:pPr/>
            <a:r>
              <a:t>Performance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re 1"/>
          <p:cNvSpPr txBox="1"/>
          <p:nvPr>
            <p:ph type="title"/>
          </p:nvPr>
        </p:nvSpPr>
        <p:spPr>
          <a:xfrm>
            <a:off x="3117181" y="365125"/>
            <a:ext cx="8369970" cy="1325563"/>
          </a:xfrm>
          <a:prstGeom prst="rect">
            <a:avLst/>
          </a:prstGeom>
        </p:spPr>
        <p:txBody>
          <a:bodyPr/>
          <a:lstStyle/>
          <a:p>
            <a:pPr/>
            <a:r>
              <a:t>Objectif du projet</a:t>
            </a:r>
          </a:p>
        </p:txBody>
      </p:sp>
      <p:sp>
        <p:nvSpPr>
          <p:cNvPr id="71" name="Espace réservé du contenu 2"/>
          <p:cNvSpPr txBox="1"/>
          <p:nvPr>
            <p:ph type="body" idx="1"/>
          </p:nvPr>
        </p:nvSpPr>
        <p:spPr>
          <a:xfrm>
            <a:off x="3117181" y="1825625"/>
            <a:ext cx="8369970" cy="4351338"/>
          </a:xfrm>
          <a:prstGeom prst="rect">
            <a:avLst/>
          </a:prstGeom>
        </p:spPr>
        <p:txBody>
          <a:bodyPr/>
          <a:lstStyle/>
          <a:p>
            <a:pPr/>
            <a:r>
              <a:t>Surveiller de manière continue une zone</a:t>
            </a:r>
          </a:p>
          <a:p>
            <a:pPr/>
            <a:r>
              <a:t>Drone avec perception limitée du territoire</a:t>
            </a:r>
          </a:p>
          <a:p>
            <a:pPr/>
            <a:r>
              <a:t>Détecter et suivre des intrus</a:t>
            </a:r>
          </a:p>
          <a:p>
            <a:pPr/>
            <a:r>
              <a:t>S’adapter à des imprévus (pannes, recharge…)</a:t>
            </a:r>
          </a:p>
          <a:p>
            <a:pPr/>
            <a:r>
              <a:t>Aucune communication directe</a:t>
            </a:r>
          </a:p>
          <a:p>
            <a:pPr/>
            <a:r>
              <a:t>Perception d’autres drones dans le voisinage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itre 1"/>
          <p:cNvSpPr txBox="1"/>
          <p:nvPr>
            <p:ph type="title"/>
          </p:nvPr>
        </p:nvSpPr>
        <p:spPr>
          <a:xfrm>
            <a:off x="3117181" y="365125"/>
            <a:ext cx="8369970" cy="1325563"/>
          </a:xfrm>
          <a:prstGeom prst="rect">
            <a:avLst/>
          </a:prstGeom>
        </p:spPr>
        <p:txBody>
          <a:bodyPr/>
          <a:lstStyle/>
          <a:p>
            <a:pPr/>
            <a:r>
              <a:t>Surveillance de territoire </a:t>
            </a:r>
            <a:br/>
            <a:r>
              <a:t>par essaim de drones</a:t>
            </a:r>
          </a:p>
        </p:txBody>
      </p:sp>
      <p:pic>
        <p:nvPicPr>
          <p:cNvPr id="74" name="RaffaellodAndrea_2016_SwarmDrones.mp4" descr="RaffaellodAndrea_2016_SwarmDrones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244470" y="1825624"/>
            <a:ext cx="8953994" cy="5032377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ZoneTexte 4"/>
          <p:cNvSpPr txBox="1"/>
          <p:nvPr/>
        </p:nvSpPr>
        <p:spPr>
          <a:xfrm>
            <a:off x="198993" y="6211668"/>
            <a:ext cx="2094568" cy="6251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Raffaelo d’Andrea</a:t>
            </a:r>
          </a:p>
          <a:p>
            <a:pPr/>
            <a:r>
              <a:t>Conférence TED 2016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9710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74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74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7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 6" descr="Imag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70887" y="-65693"/>
            <a:ext cx="9286854" cy="6985279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Espace réservé du contenu 2"/>
          <p:cNvSpPr txBox="1"/>
          <p:nvPr>
            <p:ph type="body" idx="1"/>
          </p:nvPr>
        </p:nvSpPr>
        <p:spPr>
          <a:xfrm>
            <a:off x="161213" y="1738034"/>
            <a:ext cx="8369970" cy="4351338"/>
          </a:xfrm>
          <a:prstGeom prst="rect">
            <a:avLst/>
          </a:prstGeom>
        </p:spPr>
        <p:txBody>
          <a:bodyPr/>
          <a:lstStyle/>
          <a:p>
            <a:pPr marL="224027" indent="-224027" defTabSz="896111">
              <a:spcBef>
                <a:spcPts val="900"/>
              </a:spcBef>
              <a:defRPr sz="2744">
                <a:solidFill>
                  <a:srgbClr val="502480"/>
                </a:solidFill>
              </a:defRPr>
            </a:pPr>
            <a:r>
              <a:t>Territoire constitué de parcelles élémentaires</a:t>
            </a:r>
          </a:p>
          <a:p>
            <a:pPr marL="224027" indent="-224027" defTabSz="896111">
              <a:spcBef>
                <a:spcPts val="900"/>
              </a:spcBef>
              <a:defRPr sz="2744">
                <a:solidFill>
                  <a:srgbClr val="502480"/>
                </a:solidFill>
              </a:defRPr>
            </a:pPr>
            <a:r>
              <a:t>Chaque parcelle à un niveau de surveillance </a:t>
            </a:r>
            <a:r>
              <a:rPr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t>Criticité</a:t>
            </a:r>
          </a:p>
          <a:p>
            <a:pPr marL="224027" indent="-224027" defTabSz="896111">
              <a:spcBef>
                <a:spcPts val="900"/>
              </a:spcBef>
              <a:defRPr sz="2744">
                <a:solidFill>
                  <a:srgbClr val="502480"/>
                </a:solidFill>
              </a:defRPr>
            </a:pPr>
            <a:r>
              <a:t>Vision du drone = Parcelle</a:t>
            </a:r>
          </a:p>
          <a:p>
            <a:pPr marL="224027" indent="-224027" defTabSz="896111">
              <a:spcBef>
                <a:spcPts val="900"/>
              </a:spcBef>
              <a:defRPr sz="2744">
                <a:solidFill>
                  <a:srgbClr val="502480"/>
                </a:solidFill>
              </a:defRPr>
            </a:pPr>
            <a:r>
              <a:t>Perception du drone = N</a:t>
            </a:r>
            <a:r>
              <a:rPr baseline="29959"/>
              <a:t>2</a:t>
            </a:r>
            <a:r>
              <a:t> parcelles</a:t>
            </a:r>
          </a:p>
          <a:p>
            <a:pPr lvl="1" marL="672084" indent="-224027" defTabSz="896111">
              <a:spcBef>
                <a:spcPts val="400"/>
              </a:spcBef>
              <a:defRPr sz="2352">
                <a:solidFill>
                  <a:srgbClr val="502480"/>
                </a:solidFill>
              </a:defRPr>
            </a:pPr>
            <a:r>
              <a:t>Criticité des parcelles</a:t>
            </a:r>
          </a:p>
          <a:p>
            <a:pPr lvl="1" marL="672084" indent="-224027" defTabSz="896111">
              <a:spcBef>
                <a:spcPts val="400"/>
              </a:spcBef>
              <a:defRPr sz="2352">
                <a:solidFill>
                  <a:srgbClr val="502480"/>
                </a:solidFill>
              </a:defRPr>
            </a:pPr>
            <a:r>
              <a:t>Drones voisins</a:t>
            </a:r>
          </a:p>
          <a:p>
            <a:pPr marL="224027" indent="-224027" defTabSz="896111">
              <a:spcBef>
                <a:spcPts val="900"/>
              </a:spcBef>
              <a:defRPr sz="2744">
                <a:solidFill>
                  <a:srgbClr val="502480"/>
                </a:solidFill>
              </a:defRPr>
            </a:pPr>
            <a:r>
              <a:t>Zone d’intrusion </a:t>
            </a:r>
            <a:r>
              <a:rPr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t>dynamique maximale de criticité</a:t>
            </a:r>
          </a:p>
          <a:p>
            <a:pPr marL="224027" indent="-224027" defTabSz="896111">
              <a:spcBef>
                <a:spcPts val="900"/>
              </a:spcBef>
              <a:defRPr sz="2744">
                <a:solidFill>
                  <a:srgbClr val="502480"/>
                </a:solidFill>
              </a:defRPr>
            </a:pPr>
            <a:r>
              <a:t>Configuration typique: 100</a:t>
            </a:r>
            <a:r>
              <a:rPr baseline="29959"/>
              <a:t>2 </a:t>
            </a:r>
            <a:r>
              <a:t>parcelles, 20 drones, 						perception 5</a:t>
            </a:r>
            <a:r>
              <a:rPr baseline="29959"/>
              <a:t>2</a:t>
            </a:r>
          </a:p>
        </p:txBody>
      </p:sp>
      <p:sp>
        <p:nvSpPr>
          <p:cNvPr id="79" name="Titre 1"/>
          <p:cNvSpPr txBox="1"/>
          <p:nvPr>
            <p:ph type="title"/>
          </p:nvPr>
        </p:nvSpPr>
        <p:spPr>
          <a:xfrm>
            <a:off x="3117181" y="365125"/>
            <a:ext cx="836997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02480"/>
                </a:solidFill>
              </a:defRPr>
            </a:lvl1pPr>
          </a:lstStyle>
          <a:p>
            <a:pPr/>
            <a:r>
              <a:t>Caractéristiques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re 1"/>
          <p:cNvSpPr txBox="1"/>
          <p:nvPr>
            <p:ph type="title"/>
          </p:nvPr>
        </p:nvSpPr>
        <p:spPr>
          <a:xfrm>
            <a:off x="3117181" y="365125"/>
            <a:ext cx="8369970" cy="1325563"/>
          </a:xfrm>
          <a:prstGeom prst="rect">
            <a:avLst/>
          </a:prstGeom>
        </p:spPr>
        <p:txBody>
          <a:bodyPr/>
          <a:lstStyle/>
          <a:p>
            <a:pPr/>
            <a:r>
              <a:t>Analyse</a:t>
            </a:r>
          </a:p>
        </p:txBody>
      </p:sp>
      <p:sp>
        <p:nvSpPr>
          <p:cNvPr id="82" name="Espace réservé du contenu 2"/>
          <p:cNvSpPr txBox="1"/>
          <p:nvPr>
            <p:ph type="body" idx="1"/>
          </p:nvPr>
        </p:nvSpPr>
        <p:spPr>
          <a:xfrm>
            <a:off x="3117181" y="1825625"/>
            <a:ext cx="8369970" cy="4351338"/>
          </a:xfrm>
          <a:prstGeom prst="rect">
            <a:avLst/>
          </a:prstGeom>
        </p:spPr>
        <p:txBody>
          <a:bodyPr/>
          <a:lstStyle/>
          <a:p>
            <a:pPr/>
            <a:r>
              <a:t>Environnement</a:t>
            </a:r>
          </a:p>
          <a:p>
            <a:pPr/>
            <a:r>
              <a:t>Entités passives</a:t>
            </a:r>
          </a:p>
          <a:p>
            <a:pPr/>
            <a:r>
              <a:t>Entités actives</a:t>
            </a:r>
          </a:p>
          <a:p>
            <a:pPr/>
            <a:r>
              <a:t>Agents</a:t>
            </a:r>
          </a:p>
          <a:p>
            <a:pPr lvl="1" marL="685800" indent="-228600">
              <a:spcBef>
                <a:spcPts val="500"/>
              </a:spcBef>
              <a:defRPr sz="2400"/>
            </a:pPr>
            <a:r>
              <a:t>Voisinages</a:t>
            </a:r>
          </a:p>
          <a:p>
            <a:pPr lvl="1" marL="685800" indent="-228600">
              <a:spcBef>
                <a:spcPts val="500"/>
              </a:spcBef>
              <a:defRPr sz="2400"/>
            </a:pPr>
            <a:r>
              <a:t>Comportements coopératifs</a:t>
            </a:r>
          </a:p>
          <a:p>
            <a:pPr/>
            <a:r>
              <a:t>Exercice: </a:t>
            </a:r>
            <a:br/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https://github.com/alexandreprl/amak-exercise-drone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Thèm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Thème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hème Office">
  <a:themeElements>
    <a:clrScheme name="Thèm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Thème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